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70" r:id="rId15"/>
    <p:sldId id="271" r:id="rId16"/>
    <p:sldId id="272" r:id="rId17"/>
    <p:sldId id="273" r:id="rId18"/>
    <p:sldId id="275" r:id="rId19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38097" y="1938642"/>
            <a:ext cx="15424505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5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2997" y="4294011"/>
            <a:ext cx="8432165" cy="3655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4" y="-2"/>
            <a:ext cx="10500106" cy="10299701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4" y="0"/>
                </a:moveTo>
                <a:lnTo>
                  <a:pt x="0" y="0"/>
                </a:lnTo>
                <a:lnTo>
                  <a:pt x="0" y="10287000"/>
                </a:lnTo>
                <a:lnTo>
                  <a:pt x="10487914" y="10287000"/>
                </a:lnTo>
                <a:lnTo>
                  <a:pt x="104879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35605" y="2217420"/>
            <a:ext cx="8328659" cy="4880309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065" marR="5080" indent="314960" algn="ctr">
              <a:lnSpc>
                <a:spcPts val="12750"/>
              </a:lnSpc>
              <a:spcBef>
                <a:spcPts val="359"/>
              </a:spcBef>
            </a:pPr>
            <a:r>
              <a:rPr sz="1065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Fake</a:t>
            </a:r>
            <a:r>
              <a:rPr sz="10650" b="1" spc="-1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0650" b="1" spc="375" dirty="0">
                <a:solidFill>
                  <a:srgbClr val="FFFFFF"/>
                </a:solidFill>
                <a:latin typeface="Times New Roman"/>
                <a:cs typeface="Times New Roman"/>
              </a:rPr>
              <a:t>News </a:t>
            </a:r>
            <a:r>
              <a:rPr sz="10650" b="1" spc="459" dirty="0">
                <a:solidFill>
                  <a:srgbClr val="FFFFFF"/>
                </a:solidFill>
                <a:latin typeface="Times New Roman"/>
                <a:cs typeface="Times New Roman"/>
              </a:rPr>
              <a:t>Detection </a:t>
            </a:r>
            <a:r>
              <a:rPr sz="10650" b="1" spc="400" dirty="0">
                <a:solidFill>
                  <a:srgbClr val="FFFFFF"/>
                </a:solidFill>
                <a:latin typeface="Times New Roman"/>
                <a:cs typeface="Times New Roman"/>
              </a:rPr>
              <a:t>System</a:t>
            </a:r>
            <a:endParaRPr sz="1065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8" y="1142997"/>
            <a:ext cx="5122075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4141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700" spc="120" dirty="0">
                <a:solidFill>
                  <a:srgbClr val="000000"/>
                </a:solidFill>
              </a:rPr>
              <a:t>Feature</a:t>
            </a:r>
            <a:r>
              <a:rPr sz="5700" spc="-70" dirty="0">
                <a:solidFill>
                  <a:srgbClr val="000000"/>
                </a:solidFill>
              </a:rPr>
              <a:t> </a:t>
            </a:r>
            <a:r>
              <a:rPr sz="5700" spc="145" dirty="0">
                <a:solidFill>
                  <a:srgbClr val="000000"/>
                </a:solidFill>
              </a:rPr>
              <a:t>Extraction</a:t>
            </a:r>
            <a:endParaRPr sz="5700"/>
          </a:p>
        </p:txBody>
      </p:sp>
      <p:sp>
        <p:nvSpPr>
          <p:cNvPr id="6" name="object 6"/>
          <p:cNvSpPr/>
          <p:nvPr/>
        </p:nvSpPr>
        <p:spPr>
          <a:xfrm>
            <a:off x="14444346" y="3644506"/>
            <a:ext cx="1052830" cy="233679"/>
          </a:xfrm>
          <a:custGeom>
            <a:avLst/>
            <a:gdLst/>
            <a:ahLst/>
            <a:cxnLst/>
            <a:rect l="l" t="t" r="r" b="b"/>
            <a:pathLst>
              <a:path w="1052830" h="233679">
                <a:moveTo>
                  <a:pt x="191008" y="0"/>
                </a:moveTo>
                <a:lnTo>
                  <a:pt x="0" y="0"/>
                </a:lnTo>
                <a:lnTo>
                  <a:pt x="0" y="33159"/>
                </a:lnTo>
                <a:lnTo>
                  <a:pt x="77343" y="33159"/>
                </a:lnTo>
                <a:lnTo>
                  <a:pt x="77343" y="233070"/>
                </a:lnTo>
                <a:lnTo>
                  <a:pt x="113665" y="233070"/>
                </a:lnTo>
                <a:lnTo>
                  <a:pt x="113665" y="33159"/>
                </a:lnTo>
                <a:lnTo>
                  <a:pt x="191008" y="33159"/>
                </a:lnTo>
                <a:lnTo>
                  <a:pt x="191008" y="0"/>
                </a:lnTo>
                <a:close/>
              </a:path>
              <a:path w="1052830" h="233679">
                <a:moveTo>
                  <a:pt x="378968" y="0"/>
                </a:moveTo>
                <a:lnTo>
                  <a:pt x="215138" y="0"/>
                </a:lnTo>
                <a:lnTo>
                  <a:pt x="215138" y="233070"/>
                </a:lnTo>
                <a:lnTo>
                  <a:pt x="251333" y="233070"/>
                </a:lnTo>
                <a:lnTo>
                  <a:pt x="251333" y="139674"/>
                </a:lnTo>
                <a:lnTo>
                  <a:pt x="365125" y="139674"/>
                </a:lnTo>
                <a:lnTo>
                  <a:pt x="365125" y="106514"/>
                </a:lnTo>
                <a:lnTo>
                  <a:pt x="251333" y="106514"/>
                </a:lnTo>
                <a:lnTo>
                  <a:pt x="251333" y="33159"/>
                </a:lnTo>
                <a:lnTo>
                  <a:pt x="378968" y="33159"/>
                </a:lnTo>
                <a:lnTo>
                  <a:pt x="378968" y="0"/>
                </a:lnTo>
                <a:close/>
              </a:path>
              <a:path w="1052830" h="233679">
                <a:moveTo>
                  <a:pt x="492506" y="125095"/>
                </a:moveTo>
                <a:lnTo>
                  <a:pt x="397129" y="125095"/>
                </a:lnTo>
                <a:lnTo>
                  <a:pt x="397129" y="157632"/>
                </a:lnTo>
                <a:lnTo>
                  <a:pt x="492506" y="157632"/>
                </a:lnTo>
                <a:lnTo>
                  <a:pt x="492506" y="125095"/>
                </a:lnTo>
                <a:close/>
              </a:path>
              <a:path w="1052830" h="233679">
                <a:moveTo>
                  <a:pt x="570357" y="0"/>
                </a:moveTo>
                <a:lnTo>
                  <a:pt x="534162" y="0"/>
                </a:lnTo>
                <a:lnTo>
                  <a:pt x="534162" y="233070"/>
                </a:lnTo>
                <a:lnTo>
                  <a:pt x="570357" y="233070"/>
                </a:lnTo>
                <a:lnTo>
                  <a:pt x="570357" y="0"/>
                </a:lnTo>
                <a:close/>
              </a:path>
              <a:path w="1052830" h="233679">
                <a:moveTo>
                  <a:pt x="849503" y="116497"/>
                </a:moveTo>
                <a:lnTo>
                  <a:pt x="840651" y="69710"/>
                </a:lnTo>
                <a:lnTo>
                  <a:pt x="815619" y="33159"/>
                </a:lnTo>
                <a:lnTo>
                  <a:pt x="813562" y="31318"/>
                </a:lnTo>
                <a:lnTo>
                  <a:pt x="813562" y="116497"/>
                </a:lnTo>
                <a:lnTo>
                  <a:pt x="812863" y="128447"/>
                </a:lnTo>
                <a:lnTo>
                  <a:pt x="796429" y="168719"/>
                </a:lnTo>
                <a:lnTo>
                  <a:pt x="761047" y="193916"/>
                </a:lnTo>
                <a:lnTo>
                  <a:pt x="723900" y="199910"/>
                </a:lnTo>
                <a:lnTo>
                  <a:pt x="665353" y="199910"/>
                </a:lnTo>
                <a:lnTo>
                  <a:pt x="665353" y="33159"/>
                </a:lnTo>
                <a:lnTo>
                  <a:pt x="723900" y="33159"/>
                </a:lnTo>
                <a:lnTo>
                  <a:pt x="771525" y="43827"/>
                </a:lnTo>
                <a:lnTo>
                  <a:pt x="802513" y="73063"/>
                </a:lnTo>
                <a:lnTo>
                  <a:pt x="813562" y="116497"/>
                </a:lnTo>
                <a:lnTo>
                  <a:pt x="813562" y="31318"/>
                </a:lnTo>
                <a:lnTo>
                  <a:pt x="775436" y="8343"/>
                </a:lnTo>
                <a:lnTo>
                  <a:pt x="725170" y="0"/>
                </a:lnTo>
                <a:lnTo>
                  <a:pt x="629031" y="0"/>
                </a:lnTo>
                <a:lnTo>
                  <a:pt x="629031" y="233070"/>
                </a:lnTo>
                <a:lnTo>
                  <a:pt x="725170" y="233070"/>
                </a:lnTo>
                <a:lnTo>
                  <a:pt x="775436" y="224739"/>
                </a:lnTo>
                <a:lnTo>
                  <a:pt x="814997" y="200545"/>
                </a:lnTo>
                <a:lnTo>
                  <a:pt x="815581" y="199910"/>
                </a:lnTo>
                <a:lnTo>
                  <a:pt x="825157" y="189522"/>
                </a:lnTo>
                <a:lnTo>
                  <a:pt x="833755" y="177050"/>
                </a:lnTo>
                <a:lnTo>
                  <a:pt x="840651" y="163372"/>
                </a:lnTo>
                <a:lnTo>
                  <a:pt x="845578" y="148717"/>
                </a:lnTo>
                <a:lnTo>
                  <a:pt x="848512" y="133096"/>
                </a:lnTo>
                <a:lnTo>
                  <a:pt x="849503" y="116497"/>
                </a:lnTo>
                <a:close/>
              </a:path>
              <a:path w="1052830" h="233679">
                <a:moveTo>
                  <a:pt x="1052576" y="0"/>
                </a:moveTo>
                <a:lnTo>
                  <a:pt x="888619" y="0"/>
                </a:lnTo>
                <a:lnTo>
                  <a:pt x="888619" y="233070"/>
                </a:lnTo>
                <a:lnTo>
                  <a:pt x="924941" y="233070"/>
                </a:lnTo>
                <a:lnTo>
                  <a:pt x="924941" y="139674"/>
                </a:lnTo>
                <a:lnTo>
                  <a:pt x="1038733" y="139674"/>
                </a:lnTo>
                <a:lnTo>
                  <a:pt x="1038733" y="106514"/>
                </a:lnTo>
                <a:lnTo>
                  <a:pt x="924941" y="106514"/>
                </a:lnTo>
                <a:lnTo>
                  <a:pt x="924941" y="33159"/>
                </a:lnTo>
                <a:lnTo>
                  <a:pt x="1052576" y="33159"/>
                </a:lnTo>
                <a:lnTo>
                  <a:pt x="10525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5511" y="4012310"/>
            <a:ext cx="2908046" cy="308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53192" y="2788552"/>
            <a:ext cx="601980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5025390" algn="l"/>
              </a:tabLst>
            </a:pPr>
            <a:r>
              <a:rPr sz="2450" dirty="0">
                <a:latin typeface="Verdana"/>
                <a:cs typeface="Verdana"/>
              </a:rPr>
              <a:t>Feature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extraction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involves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identifying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selecting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relevant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features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from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100" dirty="0">
                <a:latin typeface="Verdana"/>
                <a:cs typeface="Verdana"/>
              </a:rPr>
              <a:t>text.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Techniques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like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50" dirty="0">
                <a:latin typeface="Verdana"/>
                <a:cs typeface="Verdana"/>
              </a:rPr>
              <a:t>and</a:t>
            </a:r>
            <a:endParaRPr sz="2450">
              <a:latin typeface="Verdana"/>
              <a:cs typeface="Verdana"/>
            </a:endParaRPr>
          </a:p>
          <a:p>
            <a:pPr marL="12700" marR="36195" indent="2986405">
              <a:lnSpc>
                <a:spcPct val="102000"/>
              </a:lnSpc>
            </a:pPr>
            <a:r>
              <a:rPr sz="2450" spc="65" dirty="0">
                <a:latin typeface="Verdana"/>
                <a:cs typeface="Verdana"/>
              </a:rPr>
              <a:t>help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convert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text </a:t>
            </a:r>
            <a:r>
              <a:rPr sz="2450" dirty="0">
                <a:latin typeface="Verdana"/>
                <a:cs typeface="Verdana"/>
              </a:rPr>
              <a:t>into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numerical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vectors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that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80" dirty="0">
                <a:latin typeface="Verdana"/>
                <a:cs typeface="Verdana"/>
              </a:rPr>
              <a:t>model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understand,</a:t>
            </a:r>
            <a:r>
              <a:rPr sz="2450" spc="-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improving</a:t>
            </a:r>
            <a:r>
              <a:rPr sz="2450" spc="-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detection </a:t>
            </a:r>
            <a:r>
              <a:rPr sz="2450" spc="-10" dirty="0">
                <a:latin typeface="Verdana"/>
                <a:cs typeface="Verdana"/>
              </a:rPr>
              <a:t>performance.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3" y="-75643"/>
            <a:ext cx="18300700" cy="1043904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z="4950" spc="160" dirty="0"/>
              <a:t>Model</a:t>
            </a:r>
            <a:r>
              <a:rPr sz="4950" spc="-70" dirty="0"/>
              <a:t> </a:t>
            </a:r>
            <a:r>
              <a:rPr sz="4950" spc="210" dirty="0"/>
              <a:t>Selection</a:t>
            </a:r>
            <a:endParaRPr sz="4950"/>
          </a:p>
        </p:txBody>
      </p:sp>
      <p:sp>
        <p:nvSpPr>
          <p:cNvPr id="8" name="object 8"/>
          <p:cNvSpPr txBox="1"/>
          <p:nvPr/>
        </p:nvSpPr>
        <p:spPr>
          <a:xfrm>
            <a:off x="10966768" y="3516616"/>
            <a:ext cx="5591175" cy="2669513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67945">
              <a:lnSpc>
                <a:spcPct val="102000"/>
              </a:lnSpc>
              <a:spcBef>
                <a:spcPts val="65"/>
              </a:spcBef>
            </a:pP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Choosing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right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crucial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effective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detection.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2450" spc="-10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various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algorithms,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r>
              <a:rPr lang="en-US" sz="2450" spc="65" dirty="0">
                <a:solidFill>
                  <a:srgbClr val="FFFFFF"/>
                </a:solidFill>
                <a:latin typeface="Verdana"/>
                <a:cs typeface="Verdana"/>
              </a:rPr>
              <a:t> Logistic Regression and Decision Tree Classifier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determine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which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yields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best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identifying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fake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news.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56700" cy="10636249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00" spc="190" dirty="0">
                <a:solidFill>
                  <a:srgbClr val="000000"/>
                </a:solidFill>
              </a:rPr>
              <a:t>Training</a:t>
            </a:r>
            <a:r>
              <a:rPr sz="5600" spc="-140" dirty="0">
                <a:solidFill>
                  <a:srgbClr val="000000"/>
                </a:solidFill>
              </a:rPr>
              <a:t> </a:t>
            </a:r>
            <a:r>
              <a:rPr sz="5600" spc="245" dirty="0">
                <a:solidFill>
                  <a:srgbClr val="000000"/>
                </a:solidFill>
              </a:rPr>
              <a:t>the</a:t>
            </a:r>
            <a:r>
              <a:rPr sz="5600" spc="-70" dirty="0">
                <a:solidFill>
                  <a:srgbClr val="000000"/>
                </a:solidFill>
              </a:rPr>
              <a:t> </a:t>
            </a:r>
            <a:r>
              <a:rPr sz="5600" spc="165" dirty="0">
                <a:solidFill>
                  <a:srgbClr val="000000"/>
                </a:solidFill>
              </a:rPr>
              <a:t>Model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1576424" y="3497889"/>
            <a:ext cx="6257290" cy="310197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80"/>
              </a:spcBef>
              <a:tabLst>
                <a:tab pos="3115310" algn="l"/>
              </a:tabLst>
            </a:pPr>
            <a:r>
              <a:rPr sz="2450" spc="95" dirty="0">
                <a:latin typeface="Verdana"/>
                <a:cs typeface="Verdana"/>
              </a:rPr>
              <a:t>Once</a:t>
            </a:r>
            <a:r>
              <a:rPr sz="2450" spc="-204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selected,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 </a:t>
            </a:r>
            <a:r>
              <a:rPr sz="2450" spc="40" dirty="0">
                <a:latin typeface="Verdana"/>
                <a:cs typeface="Verdana"/>
              </a:rPr>
              <a:t>undergoes</a:t>
            </a:r>
            <a:r>
              <a:rPr lang="en-US" sz="2450" spc="40" dirty="0">
                <a:latin typeface="Verdana"/>
                <a:cs typeface="Verdana"/>
              </a:rPr>
              <a:t> training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65" dirty="0">
                <a:latin typeface="Verdana"/>
                <a:cs typeface="Verdana"/>
              </a:rPr>
              <a:t>using</a:t>
            </a:r>
            <a:r>
              <a:rPr lang="en-US"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 </a:t>
            </a:r>
            <a:r>
              <a:rPr sz="2450" dirty="0">
                <a:latin typeface="Verdana"/>
                <a:cs typeface="Verdana"/>
              </a:rPr>
              <a:t>preprocessed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data.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The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learns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 </a:t>
            </a:r>
            <a:r>
              <a:rPr sz="2450" dirty="0">
                <a:latin typeface="Verdana"/>
                <a:cs typeface="Verdana"/>
              </a:rPr>
              <a:t>distinguish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between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real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fake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news </a:t>
            </a:r>
            <a:r>
              <a:rPr sz="2450" spc="-10" dirty="0">
                <a:latin typeface="Verdana"/>
                <a:cs typeface="Verdana"/>
              </a:rPr>
              <a:t>by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adjusting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parameters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based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on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input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data,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enhancing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predictive capabilities.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877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825"/>
              </a:spcBef>
            </a:pPr>
            <a:r>
              <a:rPr sz="5850" spc="180" dirty="0"/>
              <a:t>Model</a:t>
            </a:r>
            <a:r>
              <a:rPr sz="5850" spc="-85" dirty="0"/>
              <a:t> </a:t>
            </a:r>
            <a:r>
              <a:rPr sz="5850" spc="125" dirty="0"/>
              <a:t>Evaluation</a:t>
            </a:r>
            <a:endParaRPr sz="5850"/>
          </a:p>
        </p:txBody>
      </p:sp>
      <p:sp>
        <p:nvSpPr>
          <p:cNvPr id="7" name="object 7"/>
          <p:cNvSpPr txBox="1"/>
          <p:nvPr/>
        </p:nvSpPr>
        <p:spPr>
          <a:xfrm>
            <a:off x="9748900" y="3473450"/>
            <a:ext cx="6906895" cy="3055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3865" indent="201930" algn="just">
              <a:lnSpc>
                <a:spcPct val="117300"/>
              </a:lnSpc>
              <a:spcBef>
                <a:spcPts val="95"/>
              </a:spcBef>
              <a:tabLst>
                <a:tab pos="6387465" algn="l"/>
              </a:tabLst>
            </a:pPr>
            <a:r>
              <a:rPr sz="2450" dirty="0">
                <a:latin typeface="Verdana"/>
                <a:cs typeface="Verdana"/>
              </a:rPr>
              <a:t>After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training,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evaluate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model's </a:t>
            </a:r>
            <a:r>
              <a:rPr sz="2450" dirty="0">
                <a:latin typeface="Verdana"/>
                <a:cs typeface="Verdana"/>
              </a:rPr>
              <a:t>performance</a:t>
            </a:r>
            <a:r>
              <a:rPr sz="2450" spc="10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using</a:t>
            </a:r>
            <a:r>
              <a:rPr sz="2450" spc="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</a:t>
            </a:r>
            <a:r>
              <a:rPr lang="en-US" sz="2450" dirty="0">
                <a:latin typeface="Verdana"/>
                <a:cs typeface="Verdana"/>
              </a:rPr>
              <a:t>atrix</a:t>
            </a:r>
            <a:r>
              <a:rPr sz="2450" spc="2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lik</a:t>
            </a:r>
            <a:r>
              <a:rPr lang="en-US" sz="2450" spc="-20" dirty="0">
                <a:latin typeface="Verdana"/>
                <a:cs typeface="Verdana"/>
              </a:rPr>
              <a:t>e confusion matrix, f-1 score, recall score and accuracy score</a:t>
            </a:r>
            <a:r>
              <a:rPr lang="en-US" sz="2450" spc="-365" dirty="0">
                <a:latin typeface="Verdana"/>
                <a:cs typeface="Verdana"/>
              </a:rPr>
              <a:t>.</a:t>
            </a:r>
            <a:r>
              <a:rPr lang="en-US" sz="2450" spc="-155" dirty="0">
                <a:latin typeface="Verdana"/>
                <a:cs typeface="Verdana"/>
              </a:rPr>
              <a:t> </a:t>
            </a:r>
            <a:r>
              <a:rPr lang="en-US" sz="2450" spc="-20" dirty="0">
                <a:latin typeface="Verdana"/>
                <a:cs typeface="Verdana"/>
              </a:rPr>
              <a:t>This</a:t>
            </a:r>
            <a:r>
              <a:rPr lang="en-US" sz="2450" spc="-155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step</a:t>
            </a:r>
            <a:r>
              <a:rPr lang="en-US" sz="2450" spc="-150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ensures</a:t>
            </a:r>
            <a:r>
              <a:rPr lang="en-US" sz="2450" spc="-155" dirty="0">
                <a:latin typeface="Verdana"/>
                <a:cs typeface="Verdana"/>
              </a:rPr>
              <a:t> </a:t>
            </a:r>
            <a:r>
              <a:rPr lang="en-US" sz="2450" dirty="0">
                <a:latin typeface="Verdana"/>
                <a:cs typeface="Verdana"/>
              </a:rPr>
              <a:t>that</a:t>
            </a:r>
            <a:r>
              <a:rPr lang="en-US" sz="2450" spc="-150" dirty="0">
                <a:latin typeface="Verdana"/>
                <a:cs typeface="Verdana"/>
              </a:rPr>
              <a:t> </a:t>
            </a:r>
            <a:r>
              <a:rPr lang="en-US" sz="2450" spc="25" dirty="0">
                <a:latin typeface="Verdana"/>
                <a:cs typeface="Verdana"/>
              </a:rPr>
              <a:t>the</a:t>
            </a:r>
            <a:r>
              <a:rPr lang="en-US" sz="245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effectively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detects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fake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news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minimizes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false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positives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negatives.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1150" y="-184150"/>
            <a:ext cx="18059400" cy="107442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z="4950" spc="180" dirty="0"/>
              <a:t>Testing</a:t>
            </a:r>
            <a:r>
              <a:rPr sz="4950" spc="-130" dirty="0"/>
              <a:t> </a:t>
            </a:r>
            <a:r>
              <a:rPr sz="4950" spc="220" dirty="0"/>
              <a:t>the</a:t>
            </a:r>
            <a:r>
              <a:rPr sz="4950" spc="-65" dirty="0"/>
              <a:t> </a:t>
            </a:r>
            <a:r>
              <a:rPr sz="4950" spc="190" dirty="0"/>
              <a:t>System</a:t>
            </a:r>
            <a:endParaRPr sz="4950"/>
          </a:p>
        </p:txBody>
      </p:sp>
      <p:sp>
        <p:nvSpPr>
          <p:cNvPr id="6" name="object 6"/>
          <p:cNvSpPr txBox="1"/>
          <p:nvPr/>
        </p:nvSpPr>
        <p:spPr>
          <a:xfrm>
            <a:off x="11283950" y="3437553"/>
            <a:ext cx="5328285" cy="34877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3716654" algn="l"/>
              </a:tabLst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Thorough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testing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conducted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system's</a:t>
            </a:r>
            <a:r>
              <a:rPr sz="245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reliability.</a:t>
            </a:r>
            <a:r>
              <a:rPr sz="245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We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separate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test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assess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model's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performance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necessary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adjustments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lang="en-US" sz="2450" spc="-25" dirty="0">
                <a:solidFill>
                  <a:srgbClr val="FFFFFF"/>
                </a:solidFill>
                <a:latin typeface="Verdana"/>
                <a:cs typeface="Verdana"/>
              </a:rPr>
              <a:t> accuracy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lang="en-US" sz="2450" spc="50" dirty="0">
                <a:solidFill>
                  <a:srgbClr val="FFFFFF"/>
                </a:solidFill>
                <a:latin typeface="Verdana"/>
                <a:cs typeface="Verdana"/>
              </a:rPr>
              <a:t> reliability</a:t>
            </a:r>
          </a:p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3716654" algn="l"/>
              </a:tabLst>
            </a:pPr>
            <a:endParaRPr sz="2450" dirty="0">
              <a:latin typeface="Verdana"/>
              <a:cs typeface="Verdana"/>
            </a:endParaRPr>
          </a:p>
          <a:p>
            <a:pPr marL="1440180">
              <a:lnSpc>
                <a:spcPct val="100000"/>
              </a:lnSpc>
              <a:spcBef>
                <a:spcPts val="60"/>
              </a:spcBef>
            </a:pP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5" cy="10299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8" y="1126109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231775" rIns="0" bIns="0" rtlCol="0">
            <a:spAutoFit/>
          </a:bodyPr>
          <a:lstStyle/>
          <a:p>
            <a:pPr marR="27940" algn="ctr">
              <a:lnSpc>
                <a:spcPct val="100000"/>
              </a:lnSpc>
              <a:spcBef>
                <a:spcPts val="1825"/>
              </a:spcBef>
            </a:pPr>
            <a:r>
              <a:rPr sz="5850" spc="210" dirty="0"/>
              <a:t>Challenges</a:t>
            </a:r>
            <a:r>
              <a:rPr sz="5850" spc="-60" dirty="0"/>
              <a:t> </a:t>
            </a:r>
            <a:r>
              <a:rPr sz="5850" spc="120" dirty="0"/>
              <a:t>Faced</a:t>
            </a:r>
            <a:endParaRPr sz="5850"/>
          </a:p>
        </p:txBody>
      </p:sp>
      <p:sp>
        <p:nvSpPr>
          <p:cNvPr id="5" name="object 5"/>
          <p:cNvSpPr txBox="1"/>
          <p:nvPr/>
        </p:nvSpPr>
        <p:spPr>
          <a:xfrm>
            <a:off x="9397428" y="3473450"/>
            <a:ext cx="7609840" cy="26638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algn="ctr">
              <a:lnSpc>
                <a:spcPct val="117900"/>
              </a:lnSpc>
              <a:spcBef>
                <a:spcPts val="75"/>
              </a:spcBef>
              <a:tabLst>
                <a:tab pos="6783070" algn="l"/>
              </a:tabLst>
            </a:pPr>
            <a:r>
              <a:rPr sz="2450" dirty="0">
                <a:latin typeface="Verdana"/>
                <a:cs typeface="Verdana"/>
              </a:rPr>
              <a:t>Developing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fake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news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detection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system </a:t>
            </a:r>
            <a:r>
              <a:rPr sz="2450" spc="70" dirty="0">
                <a:latin typeface="Verdana"/>
                <a:cs typeface="Verdana"/>
              </a:rPr>
              <a:t>comes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challenges,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including</a:t>
            </a:r>
            <a:r>
              <a:rPr lang="en-US" sz="2450" spc="65" dirty="0">
                <a:latin typeface="Verdana"/>
                <a:cs typeface="Verdana"/>
              </a:rPr>
              <a:t> data bias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415" dirty="0">
                <a:latin typeface="Verdana"/>
                <a:cs typeface="Verdana"/>
              </a:rPr>
              <a:t>, </a:t>
            </a:r>
            <a:r>
              <a:rPr sz="2450" dirty="0">
                <a:latin typeface="Verdana"/>
                <a:cs typeface="Verdana"/>
              </a:rPr>
              <a:t>evolving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fake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news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techniques,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need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 </a:t>
            </a:r>
            <a:r>
              <a:rPr sz="2450" spc="55" dirty="0">
                <a:latin typeface="Verdana"/>
                <a:cs typeface="Verdana"/>
              </a:rPr>
              <a:t>continuous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model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updates.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Addressing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these </a:t>
            </a:r>
            <a:r>
              <a:rPr sz="2450" dirty="0">
                <a:latin typeface="Verdana"/>
                <a:cs typeface="Verdana"/>
              </a:rPr>
              <a:t>challenges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essential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long-</a:t>
            </a:r>
            <a:r>
              <a:rPr sz="2450" spc="-20" dirty="0">
                <a:latin typeface="Verdana"/>
                <a:cs typeface="Verdana"/>
              </a:rPr>
              <a:t>term </a:t>
            </a:r>
            <a:r>
              <a:rPr sz="2450" spc="-10" dirty="0">
                <a:latin typeface="Verdana"/>
                <a:cs typeface="Verdana"/>
              </a:rPr>
              <a:t>effectiveness.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"/>
            <a:ext cx="18300700" cy="1029970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683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pc="120" dirty="0"/>
              <a:t>Future</a:t>
            </a:r>
            <a:r>
              <a:rPr spc="-50" dirty="0"/>
              <a:t> </a:t>
            </a:r>
            <a:r>
              <a:rPr spc="165" dirty="0"/>
              <a:t>Improvements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85445" y="3596995"/>
            <a:ext cx="2159254" cy="308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18894" y="4357382"/>
            <a:ext cx="2208403" cy="2494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2195" y="3135224"/>
            <a:ext cx="5573395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445770" algn="just">
              <a:lnSpc>
                <a:spcPct val="102000"/>
              </a:lnSpc>
              <a:spcBef>
                <a:spcPts val="65"/>
              </a:spcBef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includes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enhancing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endParaRPr sz="2450">
              <a:latin typeface="Verdana"/>
              <a:cs typeface="Verdana"/>
            </a:endParaRPr>
          </a:p>
          <a:p>
            <a:pPr marL="12700" marR="5080" algn="just">
              <a:lnSpc>
                <a:spcPct val="102000"/>
              </a:lnSpc>
              <a:tabLst>
                <a:tab pos="5229860" algn="l"/>
              </a:tabLst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techniques,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expanding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dataset,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incorporating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reﬁne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capabilities.</a:t>
            </a:r>
            <a:endParaRPr sz="2450">
              <a:latin typeface="Verdana"/>
              <a:cs typeface="Verdana"/>
            </a:endParaRPr>
          </a:p>
          <a:p>
            <a:pPr marL="12700" marR="136525" algn="just">
              <a:lnSpc>
                <a:spcPct val="102000"/>
              </a:lnSpc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Continuous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improvement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key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staying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ahead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misinformation.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-1766"/>
            <a:ext cx="18300700" cy="10301477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17061942" y="0"/>
                </a:lnTo>
                <a:lnTo>
                  <a:pt x="17061942" y="1225550"/>
                </a:lnTo>
                <a:lnTo>
                  <a:pt x="17061942" y="9061450"/>
                </a:lnTo>
                <a:lnTo>
                  <a:pt x="12092534" y="9061450"/>
                </a:lnTo>
                <a:lnTo>
                  <a:pt x="12092534" y="9057615"/>
                </a:lnTo>
                <a:lnTo>
                  <a:pt x="6195504" y="9057615"/>
                </a:lnTo>
                <a:lnTo>
                  <a:pt x="6195504" y="9061450"/>
                </a:lnTo>
                <a:lnTo>
                  <a:pt x="1225994" y="9061450"/>
                </a:lnTo>
                <a:lnTo>
                  <a:pt x="1225994" y="1225550"/>
                </a:lnTo>
                <a:lnTo>
                  <a:pt x="6195504" y="1225550"/>
                </a:lnTo>
                <a:lnTo>
                  <a:pt x="6195504" y="1230045"/>
                </a:lnTo>
                <a:lnTo>
                  <a:pt x="12092534" y="1230045"/>
                </a:lnTo>
                <a:lnTo>
                  <a:pt x="12092534" y="1225550"/>
                </a:lnTo>
                <a:lnTo>
                  <a:pt x="17061942" y="1225550"/>
                </a:lnTo>
                <a:lnTo>
                  <a:pt x="17061942" y="0"/>
                </a:lnTo>
                <a:lnTo>
                  <a:pt x="11815737" y="0"/>
                </a:lnTo>
                <a:lnTo>
                  <a:pt x="11815737" y="1828"/>
                </a:lnTo>
                <a:lnTo>
                  <a:pt x="6472263" y="1828"/>
                </a:lnTo>
                <a:lnTo>
                  <a:pt x="6472263" y="0"/>
                </a:lnTo>
                <a:lnTo>
                  <a:pt x="0" y="0"/>
                </a:lnTo>
                <a:lnTo>
                  <a:pt x="0" y="1225550"/>
                </a:lnTo>
                <a:lnTo>
                  <a:pt x="0" y="9061450"/>
                </a:lnTo>
                <a:lnTo>
                  <a:pt x="0" y="10287000"/>
                </a:lnTo>
                <a:lnTo>
                  <a:pt x="6472263" y="10287000"/>
                </a:lnTo>
                <a:lnTo>
                  <a:pt x="6472263" y="10285832"/>
                </a:lnTo>
                <a:lnTo>
                  <a:pt x="11815737" y="10285832"/>
                </a:lnTo>
                <a:lnTo>
                  <a:pt x="11815737" y="10287000"/>
                </a:lnTo>
                <a:lnTo>
                  <a:pt x="18288000" y="10287000"/>
                </a:lnTo>
                <a:lnTo>
                  <a:pt x="18288000" y="9061450"/>
                </a:lnTo>
                <a:lnTo>
                  <a:pt x="18288000" y="122555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78004" y="2406599"/>
            <a:ext cx="6722745" cy="15557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000" spc="450" dirty="0">
                <a:solidFill>
                  <a:srgbClr val="000000"/>
                </a:solidFill>
              </a:rPr>
              <a:t>Conclusion</a:t>
            </a:r>
            <a:endParaRPr sz="10000"/>
          </a:p>
        </p:txBody>
      </p:sp>
      <p:sp>
        <p:nvSpPr>
          <p:cNvPr id="8" name="object 8"/>
          <p:cNvSpPr txBox="1"/>
          <p:nvPr/>
        </p:nvSpPr>
        <p:spPr>
          <a:xfrm>
            <a:off x="4235767" y="4616450"/>
            <a:ext cx="9829165" cy="22910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22300" algn="just">
              <a:lnSpc>
                <a:spcPct val="100000"/>
              </a:lnSpc>
              <a:spcBef>
                <a:spcPts val="125"/>
              </a:spcBef>
            </a:pPr>
            <a:r>
              <a:rPr sz="2450" spc="-85" dirty="0">
                <a:latin typeface="Verdana"/>
                <a:cs typeface="Verdana"/>
              </a:rPr>
              <a:t>In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conclusion,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our</a:t>
            </a:r>
            <a:r>
              <a:rPr lang="en-US" sz="2450" spc="-25" dirty="0">
                <a:latin typeface="Verdana"/>
                <a:cs typeface="Verdana"/>
              </a:rPr>
              <a:t> Machine Learning-Based Fake news Detection System</a:t>
            </a:r>
            <a:r>
              <a:rPr lang="en-US" sz="245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Python</a:t>
            </a:r>
            <a:r>
              <a:rPr lang="en-US" sz="2450" spc="85" dirty="0">
                <a:latin typeface="Verdana"/>
                <a:cs typeface="Verdana"/>
              </a:rPr>
              <a:t> is capable of detecting fake news with high accuracy nearly above 95%</a:t>
            </a:r>
            <a:r>
              <a:rPr sz="2450" dirty="0">
                <a:latin typeface="Verdana"/>
                <a:cs typeface="Verdana"/>
              </a:rPr>
              <a:t>.</a:t>
            </a:r>
            <a:endParaRPr lang="en-US" sz="2450" dirty="0">
              <a:latin typeface="Verdana"/>
              <a:cs typeface="Verdana"/>
            </a:endParaRPr>
          </a:p>
          <a:p>
            <a:pPr marL="622300" algn="just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latin typeface="Verdana"/>
                <a:cs typeface="Verdana"/>
              </a:rPr>
              <a:t>By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leveraging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technology,</a:t>
            </a:r>
            <a:r>
              <a:rPr lang="en-US" sz="2450" spc="-1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empower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users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discern</a:t>
            </a:r>
            <a:r>
              <a:rPr lang="en-US" sz="2450" spc="-10" dirty="0">
                <a:latin typeface="Verdana"/>
                <a:cs typeface="Verdana"/>
              </a:rPr>
              <a:t> truth from falsehood </a:t>
            </a:r>
            <a:r>
              <a:rPr sz="2450" spc="70" dirty="0">
                <a:latin typeface="Verdana"/>
                <a:cs typeface="Verdana"/>
              </a:rPr>
              <a:t>promoting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more</a:t>
            </a:r>
            <a:r>
              <a:rPr sz="2450" spc="-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informed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society.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77A39-30AF-CC06-E9A4-DBD496E2C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723" y="2406650"/>
            <a:ext cx="15713253" cy="2220608"/>
          </a:xfrm>
        </p:spPr>
        <p:txBody>
          <a:bodyPr/>
          <a:lstStyle/>
          <a:p>
            <a:pPr algn="ctr"/>
            <a:r>
              <a:rPr lang="en-US" sz="9600" spc="365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84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59080" y="1"/>
            <a:ext cx="18459779" cy="10299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52800" y="901110"/>
            <a:ext cx="12113260" cy="106086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4537075" marR="5080" indent="-4525010">
              <a:lnSpc>
                <a:spcPct val="100699"/>
              </a:lnSpc>
              <a:spcBef>
                <a:spcPts val="40"/>
              </a:spcBef>
              <a:tabLst>
                <a:tab pos="7975600" algn="l"/>
              </a:tabLst>
            </a:pPr>
            <a:r>
              <a:rPr sz="7200" spc="114" dirty="0">
                <a:solidFill>
                  <a:srgbClr val="E2D6D6"/>
                </a:solidFill>
              </a:rPr>
              <a:t>Fake</a:t>
            </a:r>
            <a:r>
              <a:rPr sz="7200" spc="-155" dirty="0">
                <a:solidFill>
                  <a:srgbClr val="E2D6D6"/>
                </a:solidFill>
              </a:rPr>
              <a:t> </a:t>
            </a:r>
            <a:r>
              <a:rPr sz="7200" spc="254" dirty="0">
                <a:solidFill>
                  <a:srgbClr val="E2D6D6"/>
                </a:solidFill>
              </a:rPr>
              <a:t>News</a:t>
            </a:r>
            <a:r>
              <a:rPr lang="en-US" sz="7200" spc="254" dirty="0">
                <a:solidFill>
                  <a:srgbClr val="E2D6D6"/>
                </a:solidFill>
              </a:rPr>
              <a:t> </a:t>
            </a:r>
            <a:r>
              <a:rPr sz="7200" spc="335" dirty="0">
                <a:solidFill>
                  <a:srgbClr val="E2D6D6"/>
                </a:solidFill>
              </a:rPr>
              <a:t>Detection </a:t>
            </a:r>
            <a:r>
              <a:rPr sz="7200" spc="290" dirty="0">
                <a:solidFill>
                  <a:srgbClr val="E2D6D6"/>
                </a:solidFill>
              </a:rPr>
              <a:t>System</a:t>
            </a:r>
            <a:endParaRPr sz="7200" dirty="0"/>
          </a:p>
        </p:txBody>
      </p:sp>
      <p:sp>
        <p:nvSpPr>
          <p:cNvPr id="4" name="object 4"/>
          <p:cNvSpPr/>
          <p:nvPr/>
        </p:nvSpPr>
        <p:spPr>
          <a:xfrm>
            <a:off x="266446" y="4253814"/>
            <a:ext cx="8404860" cy="3765550"/>
          </a:xfrm>
          <a:custGeom>
            <a:avLst/>
            <a:gdLst/>
            <a:ahLst/>
            <a:cxnLst/>
            <a:rect l="l" t="t" r="r" b="b"/>
            <a:pathLst>
              <a:path w="8404860" h="3765550">
                <a:moveTo>
                  <a:pt x="8404796" y="2746019"/>
                </a:moveTo>
                <a:lnTo>
                  <a:pt x="5347284" y="2734627"/>
                </a:lnTo>
                <a:lnTo>
                  <a:pt x="5350268" y="1934527"/>
                </a:lnTo>
                <a:lnTo>
                  <a:pt x="7207644" y="1941449"/>
                </a:lnTo>
                <a:lnTo>
                  <a:pt x="7211441" y="922286"/>
                </a:lnTo>
                <a:lnTo>
                  <a:pt x="5877941" y="917321"/>
                </a:lnTo>
                <a:lnTo>
                  <a:pt x="5881319" y="12446"/>
                </a:lnTo>
                <a:lnTo>
                  <a:pt x="3772509" y="4584"/>
                </a:lnTo>
                <a:lnTo>
                  <a:pt x="3772509" y="1023759"/>
                </a:lnTo>
                <a:lnTo>
                  <a:pt x="3769525" y="1823859"/>
                </a:lnTo>
                <a:lnTo>
                  <a:pt x="3772509" y="1023759"/>
                </a:lnTo>
                <a:lnTo>
                  <a:pt x="3772509" y="4584"/>
                </a:lnTo>
                <a:lnTo>
                  <a:pt x="2547594" y="0"/>
                </a:lnTo>
                <a:lnTo>
                  <a:pt x="2544216" y="904875"/>
                </a:lnTo>
                <a:lnTo>
                  <a:pt x="1210729" y="899896"/>
                </a:lnTo>
                <a:lnTo>
                  <a:pt x="1206931" y="1919058"/>
                </a:lnTo>
                <a:lnTo>
                  <a:pt x="3064281" y="1925993"/>
                </a:lnTo>
                <a:lnTo>
                  <a:pt x="3061297" y="2726093"/>
                </a:lnTo>
                <a:lnTo>
                  <a:pt x="3797" y="2714688"/>
                </a:lnTo>
                <a:lnTo>
                  <a:pt x="0" y="3733850"/>
                </a:lnTo>
                <a:lnTo>
                  <a:pt x="8400986" y="3765194"/>
                </a:lnTo>
                <a:lnTo>
                  <a:pt x="8404796" y="2746019"/>
                </a:lnTo>
                <a:close/>
              </a:path>
            </a:pathLst>
          </a:custGeom>
          <a:solidFill>
            <a:srgbClr val="0000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-679450" y="4161818"/>
            <a:ext cx="8753299" cy="42064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835" marR="1335405" indent="1336040" algn="ctr">
              <a:lnSpc>
                <a:spcPct val="100299"/>
              </a:lnSpc>
              <a:spcBef>
                <a:spcPts val="100"/>
              </a:spcBef>
            </a:pPr>
            <a:r>
              <a:rPr lang="en-US" sz="4800" spc="125" dirty="0">
                <a:latin typeface="+mn-lt"/>
              </a:rPr>
              <a:t>Submitted </a:t>
            </a:r>
            <a:r>
              <a:rPr sz="4800" spc="125" dirty="0">
                <a:latin typeface="+mn-lt"/>
              </a:rPr>
              <a:t>by</a:t>
            </a:r>
            <a:r>
              <a:rPr sz="4800" spc="-385" dirty="0">
                <a:latin typeface="+mn-lt"/>
              </a:rPr>
              <a:t> </a:t>
            </a:r>
            <a:r>
              <a:rPr sz="4800" spc="-350" dirty="0">
                <a:latin typeface="+mn-lt"/>
              </a:rPr>
              <a:t>: </a:t>
            </a:r>
            <a:r>
              <a:rPr sz="4800" spc="-390" dirty="0">
                <a:latin typeface="+mn-lt"/>
              </a:rPr>
              <a:t> </a:t>
            </a:r>
            <a:endParaRPr lang="en-US" sz="4800" spc="-390" dirty="0">
              <a:latin typeface="+mn-lt"/>
            </a:endParaRPr>
          </a:p>
          <a:p>
            <a:pPr marL="1219835" marR="1335405" indent="1336040" algn="ctr">
              <a:lnSpc>
                <a:spcPct val="100299"/>
              </a:lnSpc>
              <a:spcBef>
                <a:spcPts val="100"/>
              </a:spcBef>
            </a:pPr>
            <a:r>
              <a:rPr lang="en-US" sz="4000" spc="-390" dirty="0">
                <a:latin typeface="+mn-lt"/>
              </a:rPr>
              <a:t>Parth : E23CSEU1032</a:t>
            </a:r>
          </a:p>
          <a:p>
            <a:pPr marL="1219835" marR="1335405" indent="1336040" algn="ctr">
              <a:lnSpc>
                <a:spcPct val="100299"/>
              </a:lnSpc>
              <a:spcBef>
                <a:spcPts val="100"/>
              </a:spcBef>
            </a:pPr>
            <a:r>
              <a:rPr lang="en-US" sz="4000" spc="-390" dirty="0">
                <a:latin typeface="+mn-lt"/>
              </a:rPr>
              <a:t>Dhruv: E23CSEU1031</a:t>
            </a:r>
          </a:p>
          <a:p>
            <a:pPr marL="1219835" marR="1335405" indent="1336040" algn="ctr">
              <a:lnSpc>
                <a:spcPct val="100299"/>
              </a:lnSpc>
              <a:spcBef>
                <a:spcPts val="100"/>
              </a:spcBef>
            </a:pPr>
            <a:endParaRPr lang="en-US" sz="4000" spc="-390" dirty="0">
              <a:latin typeface="+mn-lt"/>
            </a:endParaRPr>
          </a:p>
          <a:p>
            <a:pPr marL="1219835" marR="1335405" indent="1336040" algn="ctr">
              <a:lnSpc>
                <a:spcPct val="100299"/>
              </a:lnSpc>
              <a:spcBef>
                <a:spcPts val="100"/>
              </a:spcBef>
            </a:pPr>
            <a:r>
              <a:rPr sz="4800" spc="-10" dirty="0">
                <a:latin typeface="+mn-lt"/>
              </a:rPr>
              <a:t>Guide:</a:t>
            </a:r>
            <a:endParaRPr sz="4800" dirty="0">
              <a:latin typeface="+mn-lt"/>
            </a:endParaRPr>
          </a:p>
          <a:p>
            <a:pPr algn="ctr">
              <a:lnSpc>
                <a:spcPts val="7120"/>
              </a:lnSpc>
            </a:pPr>
            <a:r>
              <a:rPr lang="en-US" sz="4000" spc="-10" dirty="0">
                <a:latin typeface="+mn-lt"/>
              </a:rPr>
              <a:t>		</a:t>
            </a:r>
            <a:r>
              <a:rPr sz="4000" spc="-10" dirty="0">
                <a:latin typeface="+mn-lt"/>
              </a:rPr>
              <a:t>Dr.</a:t>
            </a:r>
            <a:r>
              <a:rPr sz="4000" spc="-385" dirty="0">
                <a:latin typeface="+mn-lt"/>
              </a:rPr>
              <a:t> </a:t>
            </a:r>
            <a:r>
              <a:rPr sz="4000" spc="204" dirty="0">
                <a:latin typeface="+mn-lt"/>
              </a:rPr>
              <a:t>Puru</a:t>
            </a:r>
            <a:r>
              <a:rPr lang="en-US" sz="4000" spc="204" dirty="0">
                <a:latin typeface="+mn-lt"/>
              </a:rPr>
              <a:t>shott</a:t>
            </a:r>
            <a:r>
              <a:rPr sz="4000" spc="204" dirty="0">
                <a:latin typeface="+mn-lt"/>
              </a:rPr>
              <a:t>am</a:t>
            </a:r>
            <a:r>
              <a:rPr sz="4000" spc="-385" dirty="0">
                <a:latin typeface="+mn-lt"/>
              </a:rPr>
              <a:t> </a:t>
            </a:r>
            <a:r>
              <a:rPr sz="4000" spc="130" dirty="0">
                <a:latin typeface="+mn-lt"/>
              </a:rPr>
              <a:t>Kumar</a:t>
            </a:r>
            <a:endParaRPr sz="4000" dirty="0">
              <a:latin typeface="+mn-l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131" y="327558"/>
            <a:ext cx="2362197" cy="2436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9430" y="3207850"/>
            <a:ext cx="8978569" cy="6086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-2"/>
            <a:ext cx="9156700" cy="10299701"/>
            <a:chOff x="9144000" y="-1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-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4000" y="0"/>
                  </a:moveTo>
                  <a:lnTo>
                    <a:pt x="0" y="0"/>
                  </a:lnTo>
                  <a:lnTo>
                    <a:pt x="0" y="10287000"/>
                  </a:lnTo>
                  <a:lnTo>
                    <a:pt x="9144000" y="102870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2" y="1142997"/>
              <a:ext cx="6496049" cy="79629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200" spc="215" dirty="0">
                <a:solidFill>
                  <a:srgbClr val="000000"/>
                </a:solidFill>
              </a:rPr>
              <a:t>Introduction</a:t>
            </a:r>
            <a:endParaRPr sz="620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836" y="3317036"/>
            <a:ext cx="2930296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1836" y="4193337"/>
            <a:ext cx="5694476" cy="30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1836" y="4641012"/>
            <a:ext cx="2748622" cy="308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3296" y="3175317"/>
            <a:ext cx="6238240" cy="354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890" indent="3064510">
              <a:lnSpc>
                <a:spcPct val="117300"/>
              </a:lnSpc>
              <a:spcBef>
                <a:spcPts val="95"/>
              </a:spcBef>
            </a:pP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crucial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today's </a:t>
            </a:r>
            <a:r>
              <a:rPr sz="2450" dirty="0">
                <a:latin typeface="Verdana"/>
                <a:cs typeface="Verdana"/>
              </a:rPr>
              <a:t>digital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age.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presentation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explores</a:t>
            </a:r>
            <a:r>
              <a:rPr sz="2450" spc="-7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a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450">
              <a:latin typeface="Verdana"/>
              <a:cs typeface="Verdana"/>
            </a:endParaRPr>
          </a:p>
          <a:p>
            <a:pPr marL="2895600">
              <a:lnSpc>
                <a:spcPct val="100000"/>
              </a:lnSpc>
            </a:pPr>
            <a:r>
              <a:rPr sz="2450" spc="45" dirty="0">
                <a:latin typeface="Verdana"/>
                <a:cs typeface="Verdana"/>
              </a:rPr>
              <a:t>developed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Python.</a:t>
            </a:r>
            <a:endParaRPr sz="2450">
              <a:latin typeface="Verdana"/>
              <a:cs typeface="Verdana"/>
            </a:endParaRPr>
          </a:p>
          <a:p>
            <a:pPr marL="12700" marR="1158875">
              <a:lnSpc>
                <a:spcPct val="117300"/>
              </a:lnSpc>
              <a:spcBef>
                <a:spcPts val="5"/>
              </a:spcBef>
            </a:pPr>
            <a:r>
              <a:rPr sz="2450" spc="100" dirty="0">
                <a:latin typeface="Verdana"/>
                <a:cs typeface="Verdana"/>
              </a:rPr>
              <a:t>We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will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cover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signiﬁcance, </a:t>
            </a:r>
            <a:r>
              <a:rPr sz="2450" dirty="0">
                <a:latin typeface="Verdana"/>
                <a:cs typeface="Verdana"/>
              </a:rPr>
              <a:t>methodology,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results</a:t>
            </a:r>
            <a:r>
              <a:rPr sz="2450" spc="-10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 </a:t>
            </a:r>
            <a:r>
              <a:rPr sz="2450" spc="-10" dirty="0">
                <a:latin typeface="Verdana"/>
                <a:cs typeface="Verdana"/>
              </a:rPr>
              <a:t>innovative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approach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combat </a:t>
            </a:r>
            <a:r>
              <a:rPr sz="2450" spc="-10" dirty="0">
                <a:latin typeface="Verdana"/>
                <a:cs typeface="Verdana"/>
              </a:rPr>
              <a:t>misinformation.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46050" y="0"/>
            <a:ext cx="9290050" cy="1048385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7316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spc="150" dirty="0">
                <a:solidFill>
                  <a:srgbClr val="000000"/>
                </a:solidFill>
              </a:rPr>
              <a:t>Understanding</a:t>
            </a:r>
            <a:r>
              <a:rPr sz="4100" spc="-50" dirty="0">
                <a:solidFill>
                  <a:srgbClr val="000000"/>
                </a:solidFill>
              </a:rPr>
              <a:t> </a:t>
            </a:r>
            <a:r>
              <a:rPr sz="4100" spc="50" dirty="0">
                <a:solidFill>
                  <a:srgbClr val="000000"/>
                </a:solidFill>
              </a:rPr>
              <a:t>Fake</a:t>
            </a:r>
            <a:r>
              <a:rPr sz="4100" spc="-45" dirty="0">
                <a:solidFill>
                  <a:srgbClr val="000000"/>
                </a:solidFill>
              </a:rPr>
              <a:t> </a:t>
            </a:r>
            <a:r>
              <a:rPr sz="4100" spc="135" dirty="0">
                <a:solidFill>
                  <a:srgbClr val="000000"/>
                </a:solidFill>
              </a:rPr>
              <a:t>News</a:t>
            </a:r>
            <a:endParaRPr sz="4100"/>
          </a:p>
        </p:txBody>
      </p:sp>
      <p:sp>
        <p:nvSpPr>
          <p:cNvPr id="9" name="object 9"/>
          <p:cNvSpPr txBox="1"/>
          <p:nvPr/>
        </p:nvSpPr>
        <p:spPr>
          <a:xfrm>
            <a:off x="10786380" y="3016250"/>
            <a:ext cx="6061075" cy="309046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latin typeface="Verdana"/>
                <a:cs typeface="Verdana"/>
              </a:rPr>
              <a:t>Fake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news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refers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</a:t>
            </a:r>
            <a:r>
              <a:rPr lang="en-US" sz="2450" spc="-25" dirty="0">
                <a:latin typeface="Verdana"/>
                <a:cs typeface="Verdana"/>
              </a:rPr>
              <a:t> false information</a:t>
            </a:r>
            <a:endParaRPr sz="2450" dirty="0">
              <a:latin typeface="Verdana"/>
              <a:cs typeface="Verdana"/>
            </a:endParaRPr>
          </a:p>
          <a:p>
            <a:pPr marL="12700" marR="142240">
              <a:lnSpc>
                <a:spcPct val="102000"/>
              </a:lnSpc>
            </a:pPr>
            <a:r>
              <a:rPr sz="2450" dirty="0">
                <a:latin typeface="Verdana"/>
                <a:cs typeface="Verdana"/>
              </a:rPr>
              <a:t>presented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as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news.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-125" dirty="0">
                <a:latin typeface="Verdana"/>
                <a:cs typeface="Verdana"/>
              </a:rPr>
              <a:t>It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mislead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 </a:t>
            </a:r>
            <a:r>
              <a:rPr sz="2450" spc="80" dirty="0">
                <a:latin typeface="Verdana"/>
                <a:cs typeface="Verdana"/>
              </a:rPr>
              <a:t>public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inﬂuence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opinions.</a:t>
            </a:r>
            <a:endParaRPr sz="2450" dirty="0"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tabLst>
                <a:tab pos="4141470" algn="l"/>
              </a:tabLst>
            </a:pPr>
            <a:r>
              <a:rPr sz="2450" spc="60" dirty="0">
                <a:latin typeface="Verdana"/>
                <a:cs typeface="Verdana"/>
              </a:rPr>
              <a:t>Understanding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its</a:t>
            </a:r>
            <a:r>
              <a:rPr lang="en-US" sz="2450" spc="-25" dirty="0">
                <a:latin typeface="Verdana"/>
                <a:cs typeface="Verdana"/>
              </a:rPr>
              <a:t> impact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90" dirty="0">
                <a:latin typeface="Verdana"/>
                <a:cs typeface="Verdana"/>
              </a:rPr>
              <a:t>on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society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is </a:t>
            </a:r>
            <a:r>
              <a:rPr sz="2450" dirty="0">
                <a:latin typeface="Verdana"/>
                <a:cs typeface="Verdana"/>
              </a:rPr>
              <a:t>essential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developing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effective </a:t>
            </a:r>
            <a:r>
              <a:rPr sz="2450" spc="50" dirty="0">
                <a:latin typeface="Verdana"/>
                <a:cs typeface="Verdana"/>
              </a:rPr>
              <a:t>detection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systems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and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promoting</a:t>
            </a:r>
            <a:endParaRPr lang="en-US" sz="2450" spc="60" dirty="0"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tabLst>
                <a:tab pos="4141470" algn="l"/>
              </a:tabLst>
            </a:pPr>
            <a:r>
              <a:rPr lang="en-US" sz="2450" spc="60" dirty="0">
                <a:latin typeface="Verdana"/>
                <a:cs typeface="Verdana"/>
              </a:rPr>
              <a:t>media literacy</a:t>
            </a:r>
            <a:endParaRPr sz="2450" dirty="0">
              <a:latin typeface="Verdana"/>
              <a:cs typeface="Verdana"/>
            </a:endParaRPr>
          </a:p>
          <a:p>
            <a:pPr marL="2223135">
              <a:lnSpc>
                <a:spcPct val="100000"/>
              </a:lnSpc>
              <a:spcBef>
                <a:spcPts val="60"/>
              </a:spcBef>
            </a:pPr>
            <a:r>
              <a:rPr sz="2450" spc="-415" dirty="0"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3000"/>
              <a:ext cx="6467475" cy="80009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84668"/>
            <a:ext cx="6285230" cy="734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50" spc="160" dirty="0">
                <a:solidFill>
                  <a:srgbClr val="000000"/>
                </a:solidFill>
              </a:rPr>
              <a:t>The</a:t>
            </a:r>
            <a:r>
              <a:rPr sz="4650" spc="-75" dirty="0">
                <a:solidFill>
                  <a:srgbClr val="000000"/>
                </a:solidFill>
              </a:rPr>
              <a:t> </a:t>
            </a:r>
            <a:r>
              <a:rPr sz="4650" spc="150" dirty="0">
                <a:solidFill>
                  <a:srgbClr val="000000"/>
                </a:solidFill>
              </a:rPr>
              <a:t>Need</a:t>
            </a:r>
            <a:r>
              <a:rPr sz="4650" spc="-70" dirty="0">
                <a:solidFill>
                  <a:srgbClr val="000000"/>
                </a:solidFill>
              </a:rPr>
              <a:t> </a:t>
            </a:r>
            <a:r>
              <a:rPr sz="4650" spc="125" dirty="0">
                <a:solidFill>
                  <a:srgbClr val="000000"/>
                </a:solidFill>
              </a:rPr>
              <a:t>for</a:t>
            </a:r>
            <a:r>
              <a:rPr sz="4650" spc="-175" dirty="0">
                <a:solidFill>
                  <a:srgbClr val="000000"/>
                </a:solidFill>
              </a:rPr>
              <a:t> </a:t>
            </a:r>
            <a:r>
              <a:rPr sz="4650" spc="190" dirty="0">
                <a:solidFill>
                  <a:srgbClr val="000000"/>
                </a:solidFill>
              </a:rPr>
              <a:t>Detection</a:t>
            </a:r>
            <a:endParaRPr sz="46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54838" y="2869311"/>
            <a:ext cx="1945513" cy="2477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01601" y="4010698"/>
            <a:ext cx="3261385" cy="3104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6714" y="4393311"/>
            <a:ext cx="2046351" cy="3072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7045" y="4774311"/>
            <a:ext cx="1511401" cy="24778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2" y="2788539"/>
            <a:ext cx="604647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4463415" algn="l"/>
                <a:tab pos="5275580" algn="l"/>
              </a:tabLst>
            </a:pPr>
            <a:r>
              <a:rPr sz="2450" spc="95" dirty="0">
                <a:latin typeface="Verdana"/>
                <a:cs typeface="Verdana"/>
              </a:rPr>
              <a:t>With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rise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of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365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25" dirty="0">
                <a:latin typeface="Verdana"/>
                <a:cs typeface="Verdana"/>
              </a:rPr>
              <a:t>the </a:t>
            </a:r>
            <a:r>
              <a:rPr sz="2450" dirty="0">
                <a:latin typeface="Verdana"/>
                <a:cs typeface="Verdana"/>
              </a:rPr>
              <a:t>spread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fake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news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has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accelerated.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A </a:t>
            </a:r>
            <a:r>
              <a:rPr sz="2450" dirty="0">
                <a:latin typeface="Verdana"/>
                <a:cs typeface="Verdana"/>
              </a:rPr>
              <a:t>reliable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detection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system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necessary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maintain</a:t>
            </a:r>
            <a:r>
              <a:rPr sz="2450" dirty="0">
                <a:latin typeface="Verdana"/>
                <a:cs typeface="Verdana"/>
              </a:rPr>
              <a:t>		</a:t>
            </a:r>
            <a:r>
              <a:rPr sz="2450" spc="50" dirty="0">
                <a:latin typeface="Verdana"/>
                <a:cs typeface="Verdana"/>
              </a:rPr>
              <a:t>and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dirty="0">
                <a:latin typeface="Verdana"/>
                <a:cs typeface="Verdana"/>
              </a:rPr>
              <a:t>protect</a:t>
            </a:r>
            <a:r>
              <a:rPr sz="2450" spc="-6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users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from</a:t>
            </a:r>
            <a:endParaRPr sz="2450">
              <a:latin typeface="Verdana"/>
              <a:cs typeface="Verdana"/>
            </a:endParaRPr>
          </a:p>
          <a:p>
            <a:pPr marL="1633855">
              <a:lnSpc>
                <a:spcPct val="100000"/>
              </a:lnSpc>
              <a:spcBef>
                <a:spcPts val="60"/>
              </a:spcBef>
            </a:pPr>
            <a:r>
              <a:rPr sz="2450" dirty="0">
                <a:latin typeface="Verdana"/>
                <a:cs typeface="Verdana"/>
              </a:rPr>
              <a:t>that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affect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democratic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-10" dirty="0">
                <a:latin typeface="Verdana"/>
                <a:cs typeface="Verdana"/>
              </a:rPr>
              <a:t>processes.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55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05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00"/>
              </a:spcBef>
            </a:pPr>
            <a:r>
              <a:rPr sz="3400" spc="110" dirty="0"/>
              <a:t>Machine</a:t>
            </a:r>
            <a:r>
              <a:rPr sz="3400" spc="-60" dirty="0"/>
              <a:t> </a:t>
            </a:r>
            <a:r>
              <a:rPr sz="3400" spc="90" dirty="0"/>
              <a:t>Learning</a:t>
            </a:r>
            <a:r>
              <a:rPr sz="3400" spc="-55" dirty="0"/>
              <a:t> </a:t>
            </a:r>
            <a:r>
              <a:rPr sz="3400" spc="75" dirty="0"/>
              <a:t>Overview</a:t>
            </a:r>
            <a:endParaRPr sz="3400"/>
          </a:p>
        </p:txBody>
      </p:sp>
      <p:sp>
        <p:nvSpPr>
          <p:cNvPr id="6" name="object 6"/>
          <p:cNvSpPr txBox="1"/>
          <p:nvPr/>
        </p:nvSpPr>
        <p:spPr>
          <a:xfrm>
            <a:off x="11055350" y="2912731"/>
            <a:ext cx="563372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3655695" algn="l"/>
              </a:tabLst>
            </a:pP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Machine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(ML)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subset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lang="en-US" sz="2450" spc="-25" dirty="0">
                <a:solidFill>
                  <a:srgbClr val="FFFFFF"/>
                </a:solidFill>
                <a:latin typeface="Verdana"/>
                <a:cs typeface="Verdana"/>
              </a:rPr>
              <a:t> artificial intelligence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that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enables</a:t>
            </a:r>
            <a:endParaRPr sz="2450" dirty="0">
              <a:latin typeface="Verdana"/>
              <a:cs typeface="Verdana"/>
            </a:endParaRPr>
          </a:p>
          <a:p>
            <a:pPr marL="12700" marR="403225">
              <a:lnSpc>
                <a:spcPct val="102000"/>
              </a:lnSpc>
            </a:pP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identify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patterns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make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predictions,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making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powerful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lang="en-US" sz="2450" spc="-25" dirty="0">
                <a:solidFill>
                  <a:srgbClr val="FFFFFF"/>
                </a:solidFill>
                <a:latin typeface="Verdana"/>
                <a:cs typeface="Verdana"/>
              </a:rPr>
              <a:t> detecting fake news</a:t>
            </a:r>
            <a:endParaRPr sz="24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analysis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textual</a:t>
            </a:r>
            <a:r>
              <a:rPr sz="245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features.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50" y="-107950"/>
            <a:ext cx="17837150" cy="1040765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15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z="3600" spc="150" dirty="0"/>
              <a:t>Implementation</a:t>
            </a:r>
            <a:r>
              <a:rPr sz="3600" spc="-50" dirty="0"/>
              <a:t> </a:t>
            </a:r>
            <a:r>
              <a:rPr sz="3600" spc="175" dirty="0"/>
              <a:t>in</a:t>
            </a:r>
            <a:r>
              <a:rPr sz="3600" spc="-50" dirty="0"/>
              <a:t> </a:t>
            </a:r>
            <a:r>
              <a:rPr sz="3600" spc="135" dirty="0"/>
              <a:t>Python</a:t>
            </a:r>
            <a:endParaRPr sz="3600"/>
          </a:p>
        </p:txBody>
      </p:sp>
      <p:sp>
        <p:nvSpPr>
          <p:cNvPr id="8" name="object 8"/>
          <p:cNvSpPr txBox="1"/>
          <p:nvPr/>
        </p:nvSpPr>
        <p:spPr>
          <a:xfrm>
            <a:off x="16117696" y="3897223"/>
            <a:ext cx="9207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48821" y="3118524"/>
            <a:ext cx="4968875" cy="3054106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106680">
              <a:lnSpc>
                <a:spcPct val="102000"/>
              </a:lnSpc>
              <a:spcBef>
                <a:spcPts val="65"/>
              </a:spcBef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entire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fake</a:t>
            </a:r>
            <a:r>
              <a:rPr sz="245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news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Verdana"/>
                <a:cs typeface="Verdana"/>
              </a:rPr>
              <a:t>detection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implemented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lang="en-US" sz="2450" spc="55" dirty="0">
                <a:solidFill>
                  <a:srgbClr val="FFFFFF"/>
                </a:solidFill>
                <a:latin typeface="Verdana"/>
                <a:cs typeface="Verdana"/>
              </a:rPr>
              <a:t> Python</a:t>
            </a:r>
            <a:r>
              <a:rPr sz="245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Libraries</a:t>
            </a:r>
            <a:r>
              <a:rPr sz="24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like</a:t>
            </a:r>
            <a:r>
              <a:rPr lang="en-US" sz="2450" spc="-20" dirty="0">
                <a:solidFill>
                  <a:srgbClr val="FFFFFF"/>
                </a:solidFill>
                <a:latin typeface="Verdana"/>
                <a:cs typeface="Verdana"/>
              </a:rPr>
              <a:t> pandas, Matplotlib and seaborn, NLTK, scikit-learn and </a:t>
            </a:r>
            <a:r>
              <a:rPr lang="en-US" sz="2450" spc="-20" dirty="0" err="1">
                <a:solidFill>
                  <a:srgbClr val="FFFFFF"/>
                </a:solidFill>
                <a:latin typeface="Verdana"/>
                <a:cs typeface="Verdana"/>
              </a:rPr>
              <a:t>wordcloud</a:t>
            </a:r>
            <a:r>
              <a:rPr lang="en-US" sz="245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utilized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lang="en-US" sz="2450" spc="-25" dirty="0">
                <a:solidFill>
                  <a:srgbClr val="FFFFFF"/>
                </a:solidFill>
                <a:latin typeface="Verdana"/>
                <a:cs typeface="Verdana"/>
              </a:rPr>
              <a:t> data manipulation,   visualization, natural language processing and model training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3007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3208" rIns="0" bIns="0" rtlCol="0">
            <a:spAutoFit/>
          </a:bodyPr>
          <a:lstStyle/>
          <a:p>
            <a:pPr marL="9636760">
              <a:lnSpc>
                <a:spcPct val="100000"/>
              </a:lnSpc>
              <a:spcBef>
                <a:spcPts val="125"/>
              </a:spcBef>
            </a:pPr>
            <a:r>
              <a:rPr sz="4950" spc="130" dirty="0"/>
              <a:t>Data</a:t>
            </a:r>
            <a:r>
              <a:rPr sz="4950" spc="-95" dirty="0"/>
              <a:t> </a:t>
            </a:r>
            <a:r>
              <a:rPr sz="4950" spc="185" dirty="0"/>
              <a:t>Collection</a:t>
            </a:r>
            <a:endParaRPr sz="4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09157" y="3596995"/>
            <a:ext cx="2294166" cy="2477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6116" y="5500382"/>
            <a:ext cx="1568323" cy="2494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31341" y="4358995"/>
            <a:ext cx="2012061" cy="24778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2195" y="3135224"/>
            <a:ext cx="5598160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713105">
              <a:lnSpc>
                <a:spcPct val="102000"/>
              </a:lnSpc>
              <a:spcBef>
                <a:spcPts val="65"/>
              </a:spcBef>
              <a:tabLst>
                <a:tab pos="3856990" algn="l"/>
              </a:tabLst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ﬁrst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step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developing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our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3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endParaRPr sz="2450" dirty="0">
              <a:latin typeface="Verdana"/>
              <a:cs typeface="Verdana"/>
            </a:endParaRPr>
          </a:p>
          <a:p>
            <a:pPr marL="12700" marR="1057910">
              <a:lnSpc>
                <a:spcPct val="102000"/>
              </a:lnSpc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gather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datasets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various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sources,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FFFFFF"/>
                </a:solidFill>
                <a:latin typeface="Verdana"/>
                <a:cs typeface="Verdana"/>
              </a:rPr>
              <a:t>including</a:t>
            </a:r>
            <a:endParaRPr sz="2450" dirty="0"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tabLst>
                <a:tab pos="4638675" algn="l"/>
              </a:tabLst>
            </a:pP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Verdana"/>
                <a:cs typeface="Verdana"/>
              </a:rPr>
              <a:t>media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posts.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helps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improve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model's ability</a:t>
            </a:r>
            <a:r>
              <a:rPr sz="245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recognize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9143999" cy="10287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10286997"/>
                  </a:moveTo>
                  <a:lnTo>
                    <a:pt x="9143999" y="10286997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102869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8" y="1142997"/>
              <a:ext cx="6467474" cy="80010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2" y="1494193"/>
            <a:ext cx="6283325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130" dirty="0">
                <a:solidFill>
                  <a:srgbClr val="000000"/>
                </a:solidFill>
              </a:rPr>
              <a:t>Data</a:t>
            </a:r>
            <a:r>
              <a:rPr sz="5450" spc="-110" dirty="0">
                <a:solidFill>
                  <a:srgbClr val="000000"/>
                </a:solidFill>
              </a:rPr>
              <a:t> </a:t>
            </a:r>
            <a:r>
              <a:rPr sz="5450" spc="250" dirty="0">
                <a:solidFill>
                  <a:srgbClr val="000000"/>
                </a:solidFill>
              </a:rPr>
              <a:t>Preprocessing</a:t>
            </a:r>
            <a:endParaRPr sz="5450"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86298" y="3631310"/>
            <a:ext cx="1321904" cy="308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06577" y="3631310"/>
            <a:ext cx="1844929" cy="308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125447" y="4840922"/>
            <a:ext cx="1388237" cy="24218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53192" y="2788552"/>
            <a:ext cx="5862955" cy="268859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65"/>
              </a:spcBef>
              <a:tabLst>
                <a:tab pos="2773045" algn="l"/>
                <a:tab pos="4815840" algn="l"/>
                <a:tab pos="5026660" algn="l"/>
              </a:tabLst>
            </a:pPr>
            <a:r>
              <a:rPr sz="2450" dirty="0">
                <a:latin typeface="Verdana"/>
                <a:cs typeface="Verdana"/>
              </a:rPr>
              <a:t>Data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preprocessing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-45" dirty="0">
                <a:latin typeface="Verdana"/>
                <a:cs typeface="Verdana"/>
              </a:rPr>
              <a:t>is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essential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 </a:t>
            </a:r>
            <a:r>
              <a:rPr sz="2450" dirty="0">
                <a:latin typeface="Verdana"/>
                <a:cs typeface="Verdana"/>
              </a:rPr>
              <a:t>preparing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raw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data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75" dirty="0">
                <a:latin typeface="Verdana"/>
                <a:cs typeface="Verdana"/>
              </a:rPr>
              <a:t>analysis.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 </a:t>
            </a:r>
            <a:r>
              <a:rPr sz="2450" spc="-10" dirty="0">
                <a:latin typeface="Verdana"/>
                <a:cs typeface="Verdana"/>
              </a:rPr>
              <a:t>includes</a:t>
            </a:r>
            <a:r>
              <a:rPr lang="en-US" sz="2450" dirty="0">
                <a:latin typeface="Verdana"/>
                <a:cs typeface="Verdana"/>
              </a:rPr>
              <a:t>	</a:t>
            </a:r>
            <a:r>
              <a:rPr sz="2450" spc="-415" dirty="0">
                <a:latin typeface="Verdana"/>
                <a:cs typeface="Verdana"/>
              </a:rPr>
              <a:t>,</a:t>
            </a:r>
            <a:r>
              <a:rPr lang="en-US" sz="2450" dirty="0">
                <a:latin typeface="Verdana"/>
                <a:cs typeface="Verdana"/>
              </a:rPr>
              <a:t>	</a:t>
            </a:r>
            <a:r>
              <a:rPr lang="en-US" sz="2450" spc="-365" dirty="0">
                <a:latin typeface="Verdana"/>
                <a:cs typeface="Verdana"/>
              </a:rPr>
              <a:t>,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transforming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text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data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into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suitable </a:t>
            </a:r>
            <a:r>
              <a:rPr sz="2450" spc="-30" dirty="0">
                <a:latin typeface="Verdana"/>
                <a:cs typeface="Verdana"/>
              </a:rPr>
              <a:t>format.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Proper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preprocessing </a:t>
            </a:r>
            <a:r>
              <a:rPr sz="2450" dirty="0">
                <a:latin typeface="Verdana"/>
                <a:cs typeface="Verdana"/>
              </a:rPr>
              <a:t>enhances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the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model</a:t>
            </a:r>
            <a:r>
              <a:rPr lang="en-US" sz="2450" spc="-10" dirty="0">
                <a:latin typeface="Verdana"/>
                <a:cs typeface="Verdana"/>
              </a:rPr>
              <a:t>'</a:t>
            </a:r>
            <a:r>
              <a:rPr sz="2450" spc="-10" dirty="0">
                <a:latin typeface="Verdana"/>
                <a:cs typeface="Verdana"/>
              </a:rPr>
              <a:t>s</a:t>
            </a:r>
            <a:r>
              <a:rPr lang="en-US" sz="2450" dirty="0">
                <a:latin typeface="Verdana"/>
                <a:cs typeface="Verdana"/>
              </a:rPr>
              <a:t>	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30" dirty="0">
                <a:latin typeface="Verdana"/>
                <a:cs typeface="Verdana"/>
              </a:rPr>
              <a:t>in </a:t>
            </a:r>
            <a:r>
              <a:rPr sz="2450" spc="60" dirty="0">
                <a:latin typeface="Verdana"/>
                <a:cs typeface="Verdana"/>
              </a:rPr>
              <a:t>detecting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misinformation.</a:t>
            </a:r>
            <a:endParaRPr sz="24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618</Words>
  <Application>Microsoft Office PowerPoint</Application>
  <PresentationFormat>Custom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Georgia</vt:lpstr>
      <vt:lpstr>Times New Roman</vt:lpstr>
      <vt:lpstr>Verdana</vt:lpstr>
      <vt:lpstr>Office Theme</vt:lpstr>
      <vt:lpstr>PowerPoint Presentation</vt:lpstr>
      <vt:lpstr>Fake News Detection System</vt:lpstr>
      <vt:lpstr>Introduction</vt:lpstr>
      <vt:lpstr>Understanding Fake News</vt:lpstr>
      <vt:lpstr>The Need for Detection</vt:lpstr>
      <vt:lpstr>Machine Learning Overview</vt:lpstr>
      <vt:lpstr>Implementation in Python</vt:lpstr>
      <vt:lpstr>Data Collection</vt:lpstr>
      <vt:lpstr>Data Preprocessing</vt:lpstr>
      <vt:lpstr>Feature Extraction</vt:lpstr>
      <vt:lpstr>Model Selection</vt:lpstr>
      <vt:lpstr>Training the Model</vt:lpstr>
      <vt:lpstr>Model Evaluation</vt:lpstr>
      <vt:lpstr>Testing the System</vt:lpstr>
      <vt:lpstr>Challenges Faced</vt:lpstr>
      <vt:lpstr>Future Improvements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Parth  Azad</cp:lastModifiedBy>
  <cp:revision>33</cp:revision>
  <dcterms:created xsi:type="dcterms:W3CDTF">2024-11-09T15:27:10Z</dcterms:created>
  <dcterms:modified xsi:type="dcterms:W3CDTF">2024-11-12T12:21:47Z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2024-11-09T00:00:00Z</vt:filetime>
  </property>
  <property fmtid="{D5CDD505-2E9C-101B-9397-08002B2CF9AE}" pid="3" name="Creator">
    <vt:lpwstr>Chromium</vt:lpwstr>
  </property>
  <property fmtid="{D5CDD505-2E9C-101B-9397-08002B2CF9AE}" pid="4" name="LastSaved">
    <vt:filetime>2024-11-09T00:00:00Z</vt:filetime>
  </property>
  <property fmtid="{D5CDD505-2E9C-101B-9397-08002B2CF9AE}" pid="5" name="Producer">
    <vt:lpwstr>3-Heights(TM) PDF Security Shell 4.8.25.2 (http://www.pdf-tools.com)</vt:lpwstr>
  </property>
</Properties>
</file>